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930" r:id="rId3"/>
    <p:sldId id="844" r:id="rId4"/>
    <p:sldId id="887" r:id="rId5"/>
    <p:sldId id="888" r:id="rId6"/>
    <p:sldId id="889" r:id="rId7"/>
    <p:sldId id="890" r:id="rId8"/>
    <p:sldId id="891" r:id="rId9"/>
    <p:sldId id="892" r:id="rId10"/>
    <p:sldId id="895" r:id="rId11"/>
    <p:sldId id="931" r:id="rId12"/>
    <p:sldId id="896" r:id="rId13"/>
    <p:sldId id="875" r:id="rId14"/>
    <p:sldId id="837" r:id="rId15"/>
    <p:sldId id="845" r:id="rId16"/>
    <p:sldId id="90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9DB"/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95742"/>
  </p:normalViewPr>
  <p:slideViewPr>
    <p:cSldViewPr snapToGrid="0" snapToObjects="1">
      <p:cViewPr varScale="1">
        <p:scale>
          <a:sx n="109" d="100"/>
          <a:sy n="109" d="100"/>
        </p:scale>
        <p:origin x="200" y="352"/>
      </p:cViewPr>
      <p:guideLst/>
    </p:cSldViewPr>
  </p:slideViewPr>
  <p:outlineViewPr>
    <p:cViewPr>
      <p:scale>
        <a:sx n="25" d="100"/>
        <a:sy n="25" d="100"/>
      </p:scale>
      <p:origin x="0" y="-108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488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12.09.2022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5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85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24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8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58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60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11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7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12.09.2022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12.09.2022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sc do anali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  <a:ln>
            <a:noFill/>
          </a:ln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966" y="1237785"/>
            <a:ext cx="11043834" cy="493917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 sz="2600">
                <a:latin typeface="+mn-lt"/>
              </a:defRPr>
            </a:lvl3pPr>
            <a:lvl4pPr>
              <a:defRPr sz="2600">
                <a:latin typeface="+mn-lt"/>
              </a:defRPr>
            </a:lvl4pPr>
            <a:lvl5pPr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40E6723-6087-1C43-A099-4509B512E05A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25912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do czyt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EDA4C29-1503-F346-86A4-0107209ED2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" y="278968"/>
            <a:ext cx="11753850" cy="640758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457200" indent="0">
              <a:buNone/>
              <a:defRPr sz="2600">
                <a:latin typeface="+mn-lt"/>
              </a:defRPr>
            </a:lvl2pPr>
            <a:lvl3pPr marL="914400" indent="0">
              <a:buNone/>
              <a:defRPr sz="2600">
                <a:latin typeface="+mn-lt"/>
              </a:defRPr>
            </a:lvl3pPr>
            <a:lvl4pPr marL="1371600" indent="0">
              <a:buNone/>
              <a:defRPr sz="2600">
                <a:latin typeface="+mn-lt"/>
              </a:defRPr>
            </a:lvl4pPr>
            <a:lvl5pPr marL="1828800" indent="0">
              <a:buNone/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06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3" r:id="rId3"/>
    <p:sldLayoutId id="2147483695" r:id="rId4"/>
    <p:sldLayoutId id="2147483666" r:id="rId5"/>
    <p:sldLayoutId id="2147483668" r:id="rId6"/>
    <p:sldLayoutId id="2147483692" r:id="rId7"/>
    <p:sldLayoutId id="2147483688" r:id="rId8"/>
    <p:sldLayoutId id="2147483689" r:id="rId9"/>
    <p:sldLayoutId id="2147483654" r:id="rId10"/>
    <p:sldLayoutId id="2147483661" r:id="rId11"/>
    <p:sldLayoutId id="2147483683" r:id="rId12"/>
    <p:sldLayoutId id="2147483684" r:id="rId13"/>
    <p:sldLayoutId id="2147483686" r:id="rId14"/>
    <p:sldLayoutId id="2147483687" r:id="rId15"/>
    <p:sldLayoutId id="2147483681" r:id="rId16"/>
    <p:sldLayoutId id="2147483682" r:id="rId17"/>
    <p:sldLayoutId id="2147483685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B6FCB-B242-9045-885C-84F93122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6877"/>
            <a:ext cx="10515600" cy="5418046"/>
          </a:xfrm>
        </p:spPr>
        <p:txBody>
          <a:bodyPr>
            <a:normAutofit fontScale="90000"/>
          </a:bodyPr>
          <a:lstStyle/>
          <a:p>
            <a:r>
              <a:rPr lang="pl-PL" sz="4400" i="1" dirty="0"/>
              <a:t>Olek napisał:</a:t>
            </a:r>
            <a:br>
              <a:rPr lang="pl-PL" sz="4400" i="1" dirty="0"/>
            </a:br>
            <a:r>
              <a:rPr lang="pl-PL" sz="4400" i="1" dirty="0"/>
              <a:t>	</a:t>
            </a:r>
            <a:r>
              <a:rPr lang="pl-PL" i="1" dirty="0"/>
              <a:t>Uczniu Jezusa – dorośnij!</a:t>
            </a:r>
            <a:br>
              <a:rPr lang="pl-PL" i="1" dirty="0"/>
            </a:br>
            <a:br>
              <a:rPr lang="pl-PL" i="1" dirty="0"/>
            </a:br>
            <a:r>
              <a:rPr lang="pl-PL" sz="4900" dirty="0"/>
              <a:t>O dojrzałości ucznia </a:t>
            </a:r>
            <a:br>
              <a:rPr lang="pl-PL" sz="4900" dirty="0"/>
            </a:br>
            <a:r>
              <a:rPr lang="pl-PL" sz="4900" dirty="0"/>
              <a:t>wg. Pierwszego listu Apostoła Piotra</a:t>
            </a:r>
            <a:br>
              <a:rPr lang="pl-PL" sz="4900" dirty="0"/>
            </a:br>
            <a:br>
              <a:rPr lang="pl-PL" sz="4000" dirty="0"/>
            </a:br>
            <a:r>
              <a:rPr lang="pl-PL" sz="3100" dirty="0"/>
              <a:t>dla S.DP.</a:t>
            </a:r>
            <a:br>
              <a:rPr lang="pl-PL" sz="3100" dirty="0"/>
            </a:br>
            <a:r>
              <a:rPr lang="pl-PL" sz="3100" dirty="0"/>
              <a:t>Gliwice, przedwiośnie ’2022</a:t>
            </a:r>
            <a:br>
              <a:rPr lang="pl-PL" sz="3100" dirty="0"/>
            </a:br>
            <a:br>
              <a:rPr lang="pl-PL" sz="3100" dirty="0"/>
            </a:br>
            <a:r>
              <a:rPr lang="pl-PL" sz="3600" dirty="0">
                <a:solidFill>
                  <a:srgbClr val="FF0000"/>
                </a:solidFill>
              </a:rPr>
              <a:t>O emocjach, do przypomnienia sobie 12 września 2022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036F9F-FF6B-6042-B0F4-ACD4B7990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pl-PL" dirty="0"/>
          </a:p>
          <a:p>
            <a:pPr algn="r"/>
            <a:r>
              <a:rPr lang="pl-PL" dirty="0"/>
              <a:t>Wojciech Apel</a:t>
            </a:r>
            <a:br>
              <a:rPr lang="pl-PL" dirty="0"/>
            </a:br>
            <a:r>
              <a:rPr lang="pl-PL" dirty="0" err="1"/>
              <a:t>wojtek@pp.org.pl</a:t>
            </a:r>
            <a:br>
              <a:rPr lang="pl-PL" dirty="0"/>
            </a:br>
            <a:r>
              <a:rPr lang="pl-PL" dirty="0"/>
              <a:t>601425019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179C65-5D6F-8E46-874F-3F6E886039AB}"/>
              </a:ext>
            </a:extLst>
          </p:cNvPr>
          <p:cNvSpPr txBox="1"/>
          <p:nvPr/>
        </p:nvSpPr>
        <p:spPr>
          <a:xfrm rot="1653284">
            <a:off x="7526213" y="1171835"/>
            <a:ext cx="545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Wyciąg z zajęć 14 marca 2022 roku</a:t>
            </a:r>
          </a:p>
        </p:txBody>
      </p:sp>
    </p:spTree>
    <p:extLst>
      <p:ext uri="{BB962C8B-B14F-4D97-AF65-F5344CB8AC3E}">
        <p14:creationId xmlns:p14="http://schemas.microsoft.com/office/powerpoint/2010/main" val="53477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5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hmurka 35">
            <a:extLst>
              <a:ext uri="{FF2B5EF4-FFF2-40B4-BE49-F238E27FC236}">
                <a16:creationId xmlns:a16="http://schemas.microsoft.com/office/drawing/2014/main" id="{00300DEB-A1AA-634C-ADE9-0B98429D8033}"/>
              </a:ext>
            </a:extLst>
          </p:cNvPr>
          <p:cNvSpPr/>
          <p:nvPr/>
        </p:nvSpPr>
        <p:spPr>
          <a:xfrm>
            <a:off x="4541049" y="4023748"/>
            <a:ext cx="1272712" cy="721327"/>
          </a:xfrm>
          <a:prstGeom prst="cloud">
            <a:avLst/>
          </a:prstGeom>
          <a:solidFill>
            <a:srgbClr val="D5FFD4"/>
          </a:solidFill>
          <a:ln w="38100"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91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132843" cy="2852737"/>
          </a:xfrm>
        </p:spPr>
        <p:txBody>
          <a:bodyPr>
            <a:normAutofit/>
          </a:bodyPr>
          <a:lstStyle/>
          <a:p>
            <a:r>
              <a:rPr lang="pl-PL" dirty="0"/>
              <a:t>Czytanie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20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(1:1)</a:t>
            </a:r>
            <a:r>
              <a:rPr lang="pl-PL" dirty="0"/>
              <a:t> Piotr, apostoł Jezusa Chrystusa, do wychodźców rozproszonych w Poncie, </a:t>
            </a:r>
            <a:r>
              <a:rPr lang="pl-PL" dirty="0" err="1"/>
              <a:t>Galacji</a:t>
            </a:r>
            <a:r>
              <a:rPr lang="pl-PL" dirty="0"/>
              <a:t>, Kapadocji, Azji i Bitynii; </a:t>
            </a:r>
            <a:r>
              <a:rPr lang="pl-PL" baseline="30000" dirty="0"/>
              <a:t>(1:2)</a:t>
            </a:r>
            <a:r>
              <a:rPr lang="pl-PL" dirty="0"/>
              <a:t> wybranych według uprzedniej wiedzy Boga Ojca, przez uświęcenie Ducha dla posłuszeństwa i pokropienia krwią Jezusa Chrystusa. </a:t>
            </a:r>
          </a:p>
          <a:p>
            <a:r>
              <a:rPr lang="pl-PL" dirty="0"/>
              <a:t>Łaska i pokój niech się wam pomnożą. </a:t>
            </a:r>
          </a:p>
          <a:p>
            <a:r>
              <a:rPr lang="pl-PL" baseline="30000" dirty="0"/>
              <a:t>(1:3)</a:t>
            </a:r>
            <a:r>
              <a:rPr lang="pl-PL" dirty="0"/>
              <a:t> Błogosławiony 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52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31AC-F26B-BF43-8163-DD5095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</a:t>
            </a:r>
            <a:r>
              <a:rPr lang="pl-PL" u="sng" dirty="0"/>
              <a:t>Bóg i </a:t>
            </a:r>
            <a:r>
              <a:rPr lang="pl-PL" b="1" u="sng" dirty="0"/>
              <a:t>Ojciec</a:t>
            </a:r>
            <a:r>
              <a:rPr lang="pl-PL" dirty="0"/>
              <a:t> naszego Pana Jezusa Chrystusa, który według swego wielkiego miłosierdzia </a:t>
            </a:r>
            <a:r>
              <a:rPr lang="pl-PL" b="1" u="sng" dirty="0"/>
              <a:t>zrodził</a:t>
            </a:r>
            <a:r>
              <a:rPr lang="pl-PL" u="sng" dirty="0"/>
              <a:t> nas na nowo</a:t>
            </a:r>
            <a:r>
              <a:rPr lang="pl-PL" dirty="0"/>
              <a:t> do żywej nadziei przez wskrzeszenie Jezusa Chrystusa z martwych </a:t>
            </a:r>
            <a:r>
              <a:rPr lang="pl-PL" baseline="30000" dirty="0"/>
              <a:t>(1:4)</a:t>
            </a:r>
            <a:r>
              <a:rPr lang="pl-PL" dirty="0"/>
              <a:t> do dziedzictwa niezniszczalnego i nieskalanego, i niewiędnącego, zachowanego w niebie dla was </a:t>
            </a:r>
            <a:r>
              <a:rPr lang="pl-PL" baseline="30000" dirty="0"/>
              <a:t>(1:5)</a:t>
            </a:r>
            <a:r>
              <a:rPr lang="pl-PL" dirty="0"/>
              <a:t> którzy jesteście </a:t>
            </a:r>
            <a:r>
              <a:rPr lang="pl-PL" b="1" dirty="0"/>
              <a:t>strzeżeni</a:t>
            </a:r>
            <a:r>
              <a:rPr lang="pl-PL" dirty="0"/>
              <a:t> mocą Boga przez wiarę ku </a:t>
            </a:r>
            <a:r>
              <a:rPr lang="pl-PL" b="1" dirty="0"/>
              <a:t>zbawieniu</a:t>
            </a:r>
            <a:r>
              <a:rPr lang="pl-PL" dirty="0"/>
              <a:t>, przygotowanemu do objawienia się w czasie ostatecznym. 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</a:t>
            </a:r>
            <a:r>
              <a:rPr lang="pl-PL" u="sng" dirty="0"/>
              <a:t>zasmuceni jesteście z powodu rozmaitych prób</a:t>
            </a:r>
            <a:r>
              <a:rPr lang="pl-PL" dirty="0"/>
              <a:t> </a:t>
            </a:r>
            <a:r>
              <a:rPr lang="pl-PL" baseline="30000" dirty="0"/>
              <a:t>(1:7)</a:t>
            </a:r>
            <a:r>
              <a:rPr lang="pl-PL" dirty="0"/>
              <a:t> aby doświadczenie waszej wiary, o wiele cenniejszej od zniszczalnego złota, które jednak próbuje się w ogniu, okazało się ku chwale, czci i sławie przy objawieniu Jezusa Chrystusa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 i w niego, choć teraz go nie widzicie, </a:t>
            </a:r>
            <a:r>
              <a:rPr lang="pl-PL" b="1" dirty="0"/>
              <a:t>wierzycie</a:t>
            </a:r>
            <a:r>
              <a:rPr lang="pl-PL" dirty="0"/>
              <a:t>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8617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u="sng" dirty="0" err="1"/>
              <a:t>przepaszcie</a:t>
            </a:r>
            <a:r>
              <a:rPr lang="pl-PL" u="sng" dirty="0"/>
              <a:t> biodra waszego </a:t>
            </a:r>
            <a:r>
              <a:rPr lang="pl-PL" b="1" u="sng" dirty="0"/>
              <a:t>umysłu</a:t>
            </a:r>
            <a:r>
              <a:rPr lang="pl-PL" dirty="0"/>
              <a:t> i </a:t>
            </a:r>
            <a:r>
              <a:rPr lang="pl-PL" u="sng" dirty="0"/>
              <a:t>bądźcie </a:t>
            </a:r>
            <a:r>
              <a:rPr lang="pl-PL" b="1" u="sng" dirty="0"/>
              <a:t>trzeźwi</a:t>
            </a:r>
            <a:r>
              <a:rPr lang="pl-PL" dirty="0"/>
              <a:t>, </a:t>
            </a:r>
            <a:r>
              <a:rPr lang="pl-PL" u="sng" dirty="0"/>
              <a:t>pokładając doskonałą nadzieję w łasce</a:t>
            </a:r>
            <a:r>
              <a:rPr lang="pl-PL" dirty="0"/>
              <a:t>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dzieci nie ulegajcie pożądliwościom, jakie władały wami wcześniej, </a:t>
            </a:r>
            <a:r>
              <a:rPr lang="pl-PL" u="sng" dirty="0"/>
              <a:t>w czasie waszej </a:t>
            </a:r>
            <a:r>
              <a:rPr lang="pl-PL" b="1" u="sng" dirty="0"/>
              <a:t>nieświadomości</a:t>
            </a:r>
            <a:r>
              <a:rPr lang="pl-PL" dirty="0"/>
              <a:t>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 </a:t>
            </a:r>
          </a:p>
          <a:p>
            <a:r>
              <a:rPr lang="pl-PL" baseline="30000" dirty="0"/>
              <a:t>(1:17)</a:t>
            </a:r>
            <a:r>
              <a:rPr lang="pl-PL" dirty="0"/>
              <a:t> A jeżeli Ojcem nazywacie tego, który bez względu na osobę sądzi każdego według uczynków, spędzajcie czas waszego pielgrzymowania w bojaźni </a:t>
            </a:r>
            <a:r>
              <a:rPr lang="pl-PL" baseline="30000" dirty="0"/>
              <a:t>(1:18)</a:t>
            </a:r>
            <a:r>
              <a:rPr lang="pl-PL" dirty="0"/>
              <a:t> wiedząc, że nie tym, co zniszczalne, srebrem lub złotem, zostaliście wykupieni z waszego </a:t>
            </a:r>
            <a:r>
              <a:rPr lang="pl-PL" b="1" dirty="0"/>
              <a:t>marnego postępowania</a:t>
            </a:r>
            <a:r>
              <a:rPr lang="pl-PL" dirty="0"/>
              <a:t> przekazanego przez ojców </a:t>
            </a:r>
            <a:r>
              <a:rPr lang="pl-PL" baseline="30000" dirty="0"/>
              <a:t>(1:19)</a:t>
            </a:r>
            <a:r>
              <a:rPr lang="pl-PL" dirty="0"/>
              <a:t> lecz drogą krwią Chrystusa jako baranka niewinnego i nieskalanego </a:t>
            </a:r>
            <a:r>
              <a:rPr lang="pl-PL" baseline="30000" dirty="0"/>
              <a:t>(1:20)</a:t>
            </a:r>
            <a:r>
              <a:rPr lang="pl-PL" dirty="0"/>
              <a:t> </a:t>
            </a:r>
            <a:r>
              <a:rPr lang="pl-PL" u="sng" dirty="0"/>
              <a:t>przeznaczonego do tego </a:t>
            </a:r>
            <a:r>
              <a:rPr lang="pl-PL" b="1" u="sng" dirty="0"/>
              <a:t>przed założeniem świata</a:t>
            </a:r>
            <a:r>
              <a:rPr lang="pl-PL" u="sng" dirty="0"/>
              <a:t>, a objawionego w </a:t>
            </a:r>
            <a:r>
              <a:rPr lang="pl-PL" b="1" u="sng" dirty="0"/>
              <a:t>czasach ostatecznych</a:t>
            </a:r>
            <a:r>
              <a:rPr lang="pl-PL" u="sng" dirty="0"/>
              <a:t> ze względu na was.</a:t>
            </a:r>
            <a:r>
              <a:rPr lang="pl-PL" dirty="0"/>
              <a:t> </a:t>
            </a:r>
          </a:p>
          <a:p>
            <a:r>
              <a:rPr lang="pl-PL" baseline="30000" dirty="0"/>
              <a:t>(1:21)</a:t>
            </a:r>
            <a:r>
              <a:rPr lang="pl-PL" dirty="0"/>
              <a:t> Wy przez niego uwierzyliście w Boga, który go wskrzesił z martwych i dał mu chwałę, aby wasza wiara i nadzieja były w Bogu.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7580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</a:t>
            </a:r>
            <a:r>
              <a:rPr lang="pl-PL" b="1" u="sng" dirty="0"/>
              <a:t>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</a:t>
            </a:r>
            <a:r>
              <a:rPr lang="pl-PL" u="sng" dirty="0"/>
              <a:t> w ciele już nie dla ludzkich pożądliwości, lecz dla </a:t>
            </a:r>
            <a:r>
              <a:rPr lang="pl-PL" b="1" u="sng" dirty="0"/>
              <a:t>woli</a:t>
            </a:r>
            <a:r>
              <a:rPr lang="pl-PL" u="sng" dirty="0"/>
              <a:t>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</p:txBody>
      </p:sp>
    </p:spTree>
    <p:extLst>
      <p:ext uri="{BB962C8B-B14F-4D97-AF65-F5344CB8AC3E}">
        <p14:creationId xmlns:p14="http://schemas.microsoft.com/office/powerpoint/2010/main" val="351776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0CB9FE-9780-0A48-B098-C04789BE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czytania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03DC28-695A-5E49-A7E2-3867C85D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Nowonarodzony niemowlak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Ku dojrzałości: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Pożądania i rządze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Trzeźwe myślenie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Miłość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Uległość, poddanie, powołanie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Jednomyślność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Starszy, bo już nie młodszy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Świadek – cierpliwy w cierpieniu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77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3838" cy="2852737"/>
          </a:xfrm>
        </p:spPr>
        <p:txBody>
          <a:bodyPr/>
          <a:lstStyle/>
          <a:p>
            <a:r>
              <a:rPr lang="pl-PL" dirty="0"/>
              <a:t>Temat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98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E9A47-7136-1248-903A-52AEDEDF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zmianach w myśleniu </a:t>
            </a:r>
            <a:br>
              <a:rPr lang="pl-PL" dirty="0"/>
            </a:br>
            <a:r>
              <a:rPr lang="pl-PL" dirty="0"/>
              <a:t>po nowym narodzeniu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C9FEA-E720-A942-BAFD-26A856E9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73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4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 w="38100"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u="sng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 </a:t>
            </a: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BD6851CE-3732-C14C-8F24-D5DFD90F752C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21A28E6-AAC5-434D-BD81-3A9397CD3F63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3533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49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22B441-EA39-B44F-A8A2-09FEF9C085AF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31787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z Duchem Świętym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670714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2-22 Swiatopoglad ucznia - robocza" id="{1BA9BE79-D5B0-FF49-9A89-4F96688B19C6}" vid="{8FE5F894-F069-2040-BB09-92AE3D756D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3 pod Fiki</Template>
  <TotalTime>7097</TotalTime>
  <Words>1007</Words>
  <Application>Microsoft Macintosh PowerPoint</Application>
  <PresentationFormat>Panoramiczny</PresentationFormat>
  <Paragraphs>167</Paragraphs>
  <Slides>16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Motyw 3 pod Fiki</vt:lpstr>
      <vt:lpstr>Olek napisał:  Uczniu Jezusa – dorośnij!  O dojrzałości ucznia  wg. Pierwszego listu Apostoła Piotra  dla S.DP. Gliwice, przedwiośnie ’2022  O emocjach, do przypomnienia sobie 12 września 2022</vt:lpstr>
      <vt:lpstr>Plan czytania</vt:lpstr>
      <vt:lpstr>Temat #4 Ku dorosłości - trzeźwość i myślenie</vt:lpstr>
      <vt:lpstr>Dygresja o zmianach w myśleniu  po nowym narodzeniu</vt:lpstr>
      <vt:lpstr>Naturalistyczny model informacyjny człowieka </vt:lpstr>
      <vt:lpstr>Naturalistyczny model informacyjny człowieka  </vt:lpstr>
      <vt:lpstr>Teistyczny model człowieka  </vt:lpstr>
      <vt:lpstr>Teistyczny model człowieka  </vt:lpstr>
      <vt:lpstr>Człowiek z Duchem Świętym  </vt:lpstr>
      <vt:lpstr>Człowiek duchowy  </vt:lpstr>
      <vt:lpstr>Człowiek duchowy  </vt:lpstr>
      <vt:lpstr>Czytanie #4 Ku dorosłości - trzeźwość i myślenie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dojrzewaniu wg 1P  Dla S.DP. Gliwice, przedwiośnie ’2022</dc:title>
  <dc:creator>Wojciech Apel</dc:creator>
  <cp:lastModifiedBy>Wojciech Apel</cp:lastModifiedBy>
  <cp:revision>95</cp:revision>
  <cp:lastPrinted>2022-03-14T16:12:19Z</cp:lastPrinted>
  <dcterms:created xsi:type="dcterms:W3CDTF">2022-03-11T12:54:58Z</dcterms:created>
  <dcterms:modified xsi:type="dcterms:W3CDTF">2022-09-12T16:20:59Z</dcterms:modified>
</cp:coreProperties>
</file>